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fntdata" ContentType="application/x-fontdata"/>
  <Default Extension="xml" ContentType="application/xml"/>
  <Default Extension="gif" ContentType="image/gif"/>
  <Default Extension="jpg" ContentType="image/jpeg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ppt/presentation.xml" ContentType="application/vnd.openxmlformats-officedocument.presentationml.presentation.main+xml"/>
  <Override PartName="/ppt/metadata" ContentType="application/binary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custom-properties" Target="docProps/custom.xml"/><Relationship Id="rId2" Type="http://schemas.openxmlformats.org/officeDocument/2006/relationships/officeDocument" Target="ppt/presentation.xml"/><Relationship Id="rId1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  <p:sldMasterId id="2147483650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</p:sldIdLst>
  <p:sldSz cy="6858000" cx="9144000"/>
  <p:notesSz cx="6858000" cy="9144000"/>
  <p:embeddedFontLst>
    <p:embeddedFont>
      <p:font typeface="Overlock"/>
      <p:regular r:id="rId13"/>
      <p:bold r:id="rId14"/>
      <p:italic r:id="rId15"/>
      <p:boldItalic r:id="rId1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17" roundtripDataSignature="AMtx7mj/dm37HybYKT/utuNsBq+RSGe3Z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font" Target="fonts/Overlock-regular.fntdata"/><Relationship Id="rId8" Type="http://schemas.openxmlformats.org/officeDocument/2006/relationships/slide" Target="slides/slide2.xml"/><Relationship Id="rId18" Type="http://schemas.openxmlformats.org/officeDocument/2006/relationships/customXml" Target="../customXml/item1.xml"/><Relationship Id="rId3" Type="http://schemas.openxmlformats.org/officeDocument/2006/relationships/presProps" Target="presProps.xml"/><Relationship Id="rId12" Type="http://schemas.openxmlformats.org/officeDocument/2006/relationships/slide" Target="slides/slide6.xml"/><Relationship Id="rId17" Type="http://customschemas.google.com/relationships/presentationmetadata" Target="metadata"/><Relationship Id="rId7" Type="http://schemas.openxmlformats.org/officeDocument/2006/relationships/slide" Target="slides/slide1.xml"/><Relationship Id="rId2" Type="http://schemas.openxmlformats.org/officeDocument/2006/relationships/viewProps" Target="viewProps.xml"/><Relationship Id="rId16" Type="http://schemas.openxmlformats.org/officeDocument/2006/relationships/font" Target="fonts/Overlock-boldItalic.fntdata"/><Relationship Id="rId20" Type="http://schemas.openxmlformats.org/officeDocument/2006/relationships/customXml" Target="../customXml/item3.xml"/><Relationship Id="rId11" Type="http://schemas.openxmlformats.org/officeDocument/2006/relationships/slide" Target="slides/slide5.xml"/><Relationship Id="rId1" Type="http://schemas.openxmlformats.org/officeDocument/2006/relationships/theme" Target="theme/theme2.xml"/><Relationship Id="rId6" Type="http://schemas.openxmlformats.org/officeDocument/2006/relationships/notesMaster" Target="notesMasters/notesMaster1.xml"/><Relationship Id="rId15" Type="http://schemas.openxmlformats.org/officeDocument/2006/relationships/font" Target="fonts/Overlock-italic.fntdata"/><Relationship Id="rId5" Type="http://schemas.openxmlformats.org/officeDocument/2006/relationships/slideMaster" Target="slideMasters/slideMaster2.xml"/><Relationship Id="rId10" Type="http://schemas.openxmlformats.org/officeDocument/2006/relationships/slide" Target="slides/slide4.xml"/><Relationship Id="rId19" Type="http://schemas.openxmlformats.org/officeDocument/2006/relationships/customXml" Target="../customXml/item2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font" Target="fonts/Overlock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228600" lvl="1" marL="9144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228600" lvl="3" marL="18288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228600" lvl="4" marL="22860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0" i="0" sz="12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1" name="Google Shape;121;p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22" name="Google Shape;122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" name="Google Shape;132;p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" name="Google Shape;141;p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1" name="Google Shape;151;p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" name="Google Shape;162;p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2" name="Google Shape;172;p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0"/>
          <p:cNvSpPr txBox="1"/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10"/>
          <p:cNvSpPr txBox="1"/>
          <p:nvPr>
            <p:ph idx="1" type="body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18" name="Google Shape;18;p10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0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10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8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8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0" name="Google Shape;80;p18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9pPr>
          </a:lstStyle>
          <a:p/>
        </p:txBody>
      </p:sp>
      <p:sp>
        <p:nvSpPr>
          <p:cNvPr id="81" name="Google Shape;81;p18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18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18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9"/>
          <p:cNvSpPr txBox="1"/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19"/>
          <p:cNvSpPr txBox="1"/>
          <p:nvPr>
            <p:ph idx="1" type="body"/>
          </p:nvPr>
        </p:nvSpPr>
        <p:spPr>
          <a:xfrm rot="5400000">
            <a:off x="2514600" y="152400"/>
            <a:ext cx="4114800" cy="777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87" name="Google Shape;87;p19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19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19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0"/>
          <p:cNvSpPr txBox="1"/>
          <p:nvPr>
            <p:ph type="title"/>
          </p:nvPr>
        </p:nvSpPr>
        <p:spPr>
          <a:xfrm rot="5400000">
            <a:off x="4743450" y="2381250"/>
            <a:ext cx="5486400" cy="19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p20"/>
          <p:cNvSpPr txBox="1"/>
          <p:nvPr>
            <p:ph idx="1" type="body"/>
          </p:nvPr>
        </p:nvSpPr>
        <p:spPr>
          <a:xfrm rot="5400000">
            <a:off x="781050" y="514350"/>
            <a:ext cx="5486400" cy="56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93" name="Google Shape;93;p20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20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" name="Google Shape;95;p20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Text, and Content" type="txAndObj">
  <p:cSld name="TEXT_AND_OBJECT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1"/>
          <p:cNvSpPr txBox="1"/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p21"/>
          <p:cNvSpPr txBox="1"/>
          <p:nvPr>
            <p:ph idx="1" type="body"/>
          </p:nvPr>
        </p:nvSpPr>
        <p:spPr>
          <a:xfrm>
            <a:off x="685800" y="1981200"/>
            <a:ext cx="38100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99" name="Google Shape;99;p21"/>
          <p:cNvSpPr txBox="1"/>
          <p:nvPr>
            <p:ph idx="2" type="body"/>
          </p:nvPr>
        </p:nvSpPr>
        <p:spPr>
          <a:xfrm>
            <a:off x="4648200" y="1981200"/>
            <a:ext cx="38100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100" name="Google Shape;100;p21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1" name="Google Shape;101;p21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2" name="Google Shape;102;p21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Content, and 2 Content" type="objAndTwoObj">
  <p:cSld name="OBJECT_AND_TWO_OBJECTS"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2"/>
          <p:cNvSpPr txBox="1"/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5" name="Google Shape;105;p22"/>
          <p:cNvSpPr txBox="1"/>
          <p:nvPr>
            <p:ph idx="1" type="body"/>
          </p:nvPr>
        </p:nvSpPr>
        <p:spPr>
          <a:xfrm>
            <a:off x="685800" y="1981200"/>
            <a:ext cx="38100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106" name="Google Shape;106;p22"/>
          <p:cNvSpPr txBox="1"/>
          <p:nvPr>
            <p:ph idx="2" type="body"/>
          </p:nvPr>
        </p:nvSpPr>
        <p:spPr>
          <a:xfrm>
            <a:off x="4648200" y="1981200"/>
            <a:ext cx="3810000" cy="198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107" name="Google Shape;107;p22"/>
          <p:cNvSpPr txBox="1"/>
          <p:nvPr>
            <p:ph idx="3" type="body"/>
          </p:nvPr>
        </p:nvSpPr>
        <p:spPr>
          <a:xfrm>
            <a:off x="4648200" y="4114800"/>
            <a:ext cx="3810000" cy="198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108" name="Google Shape;108;p22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9" name="Google Shape;109;p22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0" name="Google Shape;110;p22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Text, and 2 Content" type="txAndTwoObj">
  <p:cSld name="TEXT_AND_TWO_OBJECTS"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3"/>
          <p:cNvSpPr txBox="1"/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3" name="Google Shape;113;p23"/>
          <p:cNvSpPr txBox="1"/>
          <p:nvPr>
            <p:ph idx="1" type="body"/>
          </p:nvPr>
        </p:nvSpPr>
        <p:spPr>
          <a:xfrm>
            <a:off x="685800" y="1981200"/>
            <a:ext cx="38100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114" name="Google Shape;114;p23"/>
          <p:cNvSpPr txBox="1"/>
          <p:nvPr>
            <p:ph idx="2" type="body"/>
          </p:nvPr>
        </p:nvSpPr>
        <p:spPr>
          <a:xfrm>
            <a:off x="4648200" y="1981200"/>
            <a:ext cx="3810000" cy="198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115" name="Google Shape;115;p23"/>
          <p:cNvSpPr txBox="1"/>
          <p:nvPr>
            <p:ph idx="3" type="body"/>
          </p:nvPr>
        </p:nvSpPr>
        <p:spPr>
          <a:xfrm>
            <a:off x="4648200" y="4114800"/>
            <a:ext cx="3810000" cy="198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116" name="Google Shape;116;p23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7" name="Google Shape;117;p23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8" name="Google Shape;118;p23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9"/>
          <p:cNvSpPr txBox="1"/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9"/>
          <p:cNvSpPr txBox="1"/>
          <p:nvPr>
            <p:ph idx="1" type="body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30" name="Google Shape;30;p9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9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9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1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1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/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/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/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9pPr>
          </a:lstStyle>
          <a:p/>
        </p:txBody>
      </p:sp>
      <p:sp>
        <p:nvSpPr>
          <p:cNvPr id="36" name="Google Shape;36;p11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11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1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2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4000" cap="none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12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/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/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/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9pPr>
          </a:lstStyle>
          <a:p/>
        </p:txBody>
      </p:sp>
      <p:sp>
        <p:nvSpPr>
          <p:cNvPr id="42" name="Google Shape;42;p12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12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12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3"/>
          <p:cNvSpPr txBox="1"/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3"/>
          <p:cNvSpPr txBox="1"/>
          <p:nvPr>
            <p:ph idx="1" type="body"/>
          </p:nvPr>
        </p:nvSpPr>
        <p:spPr>
          <a:xfrm>
            <a:off x="685800" y="1981200"/>
            <a:ext cx="38100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9pPr>
          </a:lstStyle>
          <a:p/>
        </p:txBody>
      </p:sp>
      <p:sp>
        <p:nvSpPr>
          <p:cNvPr id="48" name="Google Shape;48;p13"/>
          <p:cNvSpPr txBox="1"/>
          <p:nvPr>
            <p:ph idx="2" type="body"/>
          </p:nvPr>
        </p:nvSpPr>
        <p:spPr>
          <a:xfrm>
            <a:off x="4648200" y="1981200"/>
            <a:ext cx="38100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9pPr>
          </a:lstStyle>
          <a:p/>
        </p:txBody>
      </p:sp>
      <p:sp>
        <p:nvSpPr>
          <p:cNvPr id="49" name="Google Shape;49;p13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13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13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14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9pPr>
          </a:lstStyle>
          <a:p/>
        </p:txBody>
      </p:sp>
      <p:sp>
        <p:nvSpPr>
          <p:cNvPr id="55" name="Google Shape;55;p14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9pPr>
          </a:lstStyle>
          <a:p/>
        </p:txBody>
      </p:sp>
      <p:sp>
        <p:nvSpPr>
          <p:cNvPr id="56" name="Google Shape;56;p14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9pPr>
          </a:lstStyle>
          <a:p/>
        </p:txBody>
      </p:sp>
      <p:sp>
        <p:nvSpPr>
          <p:cNvPr id="57" name="Google Shape;57;p14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9pPr>
          </a:lstStyle>
          <a:p/>
        </p:txBody>
      </p:sp>
      <p:sp>
        <p:nvSpPr>
          <p:cNvPr id="58" name="Google Shape;58;p14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4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4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5"/>
          <p:cNvSpPr txBox="1"/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5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15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15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6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16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16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7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7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9pPr>
          </a:lstStyle>
          <a:p/>
        </p:txBody>
      </p:sp>
      <p:sp>
        <p:nvSpPr>
          <p:cNvPr id="73" name="Google Shape;73;p17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9pPr>
          </a:lstStyle>
          <a:p/>
        </p:txBody>
      </p:sp>
      <p:sp>
        <p:nvSpPr>
          <p:cNvPr id="74" name="Google Shape;74;p17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17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7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2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4.xml"/><Relationship Id="rId1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2.xml"/><Relationship Id="rId2" Type="http://schemas.openxmlformats.org/officeDocument/2006/relationships/slideLayout" Target="../slideLayouts/slideLayout3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5" Type="http://schemas.openxmlformats.org/officeDocument/2006/relationships/theme" Target="../theme/theme3.xml"/><Relationship Id="rId1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6.xml"/><Relationship Id="rId6" Type="http://schemas.openxmlformats.org/officeDocument/2006/relationships/slideLayout" Target="../slideLayouts/slideLayout7.xml"/><Relationship Id="rId7" Type="http://schemas.openxmlformats.org/officeDocument/2006/relationships/slideLayout" Target="../slideLayouts/slideLayout8.xml"/><Relationship Id="rId8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E28F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8"/>
          <p:cNvSpPr txBox="1"/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8"/>
          <p:cNvSpPr txBox="1"/>
          <p:nvPr>
            <p:ph idx="1" type="body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Google Shape;12;p8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" name="Google Shape;13;p8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" name="Google Shape;14;p8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E28F"/>
        </a:solidFill>
      </p:bgPr>
    </p:bg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7"/>
          <p:cNvSpPr txBox="1"/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3" name="Google Shape;23;p7"/>
          <p:cNvSpPr txBox="1"/>
          <p:nvPr>
            <p:ph idx="1" type="body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4" name="Google Shape;24;p7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5" name="Google Shape;25;p7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6" name="Google Shape;26;p7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  <p:sldLayoutId id="2147483663" r:id="rId13"/>
    <p:sldLayoutId id="2147483664" r:id="rId1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9.png"/><Relationship Id="rId4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jpg"/><Relationship Id="rId4" Type="http://schemas.openxmlformats.org/officeDocument/2006/relationships/image" Target="../media/image2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jpg"/><Relationship Id="rId4" Type="http://schemas.openxmlformats.org/officeDocument/2006/relationships/image" Target="../media/image8.gif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"/>
          <p:cNvSpPr/>
          <p:nvPr/>
        </p:nvSpPr>
        <p:spPr>
          <a:xfrm>
            <a:off x="-990600" y="1676400"/>
            <a:ext cx="6248400" cy="610262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" name="Google Shape;125;p1"/>
          <p:cNvSpPr/>
          <p:nvPr/>
        </p:nvSpPr>
        <p:spPr>
          <a:xfrm>
            <a:off x="2149967" y="3505200"/>
            <a:ext cx="4250833" cy="43434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" name="Google Shape;126;p1"/>
          <p:cNvSpPr txBox="1"/>
          <p:nvPr>
            <p:ph type="title"/>
          </p:nvPr>
        </p:nvSpPr>
        <p:spPr>
          <a:xfrm>
            <a:off x="522397" y="335489"/>
            <a:ext cx="8141706" cy="108857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8A4500"/>
                </a:solidFill>
                <a:latin typeface="Overlock"/>
                <a:ea typeface="Overlock"/>
                <a:cs typeface="Overlock"/>
                <a:sym typeface="Overlock"/>
              </a:rPr>
              <a:t>Vertical Temperature Patterns</a:t>
            </a:r>
            <a:endParaRPr/>
          </a:p>
        </p:txBody>
      </p:sp>
      <p:pic>
        <p:nvPicPr>
          <p:cNvPr descr="A picture containing transport, wheel&#10;&#10;Description automatically generated" id="127" name="Google Shape;127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99206" y="3886200"/>
            <a:ext cx="2598259" cy="261131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267200" y="5410200"/>
            <a:ext cx="4276585" cy="727018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1"/>
          <p:cNvSpPr/>
          <p:nvPr/>
        </p:nvSpPr>
        <p:spPr>
          <a:xfrm>
            <a:off x="4927687" y="2528961"/>
            <a:ext cx="982325" cy="976239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"/>
          <p:cNvSpPr/>
          <p:nvPr/>
        </p:nvSpPr>
        <p:spPr>
          <a:xfrm>
            <a:off x="4275475" y="5729361"/>
            <a:ext cx="982325" cy="976239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" name="Google Shape;135;p2"/>
          <p:cNvSpPr/>
          <p:nvPr/>
        </p:nvSpPr>
        <p:spPr>
          <a:xfrm>
            <a:off x="-152400" y="3429000"/>
            <a:ext cx="4250833" cy="43434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" name="Google Shape;136;p2"/>
          <p:cNvSpPr txBox="1"/>
          <p:nvPr>
            <p:ph type="title"/>
          </p:nvPr>
        </p:nvSpPr>
        <p:spPr>
          <a:xfrm>
            <a:off x="685800" y="93598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8A4500"/>
                </a:solidFill>
                <a:latin typeface="Overlock"/>
                <a:ea typeface="Overlock"/>
                <a:cs typeface="Overlock"/>
                <a:sym typeface="Overlock"/>
              </a:rPr>
              <a:t>Vertical Change</a:t>
            </a:r>
            <a:endParaRPr>
              <a:solidFill>
                <a:srgbClr val="8A4500"/>
              </a:solidFill>
            </a:endParaRPr>
          </a:p>
        </p:txBody>
      </p:sp>
      <p:sp>
        <p:nvSpPr>
          <p:cNvPr id="137" name="Google Shape;137;p2"/>
          <p:cNvSpPr txBox="1"/>
          <p:nvPr>
            <p:ph idx="1" type="body"/>
          </p:nvPr>
        </p:nvSpPr>
        <p:spPr>
          <a:xfrm>
            <a:off x="113416" y="1251066"/>
            <a:ext cx="8497184" cy="55278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/>
              <a:t>Since temperature and heat drive atmospheric processes, the vertical change in temperature with height is used to define </a:t>
            </a:r>
            <a:r>
              <a:rPr lang="en-US" sz="2200"/>
              <a:t>coastal areas generally have smaller temperature variations than inland areas</a:t>
            </a:r>
            <a:r>
              <a:rPr lang="en-US" sz="2400"/>
              <a:t> layers.</a:t>
            </a:r>
            <a:endParaRPr/>
          </a:p>
          <a:p>
            <a:pPr indent="-1397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/>
          </a:p>
        </p:txBody>
      </p:sp>
      <p:pic>
        <p:nvPicPr>
          <p:cNvPr descr="Learn Malawi" id="138" name="Google Shape;138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90800" y="2924325"/>
            <a:ext cx="4210051" cy="3820200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3"/>
          <p:cNvSpPr/>
          <p:nvPr/>
        </p:nvSpPr>
        <p:spPr>
          <a:xfrm>
            <a:off x="4275475" y="5729361"/>
            <a:ext cx="982325" cy="976239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" name="Google Shape;144;p3"/>
          <p:cNvSpPr/>
          <p:nvPr/>
        </p:nvSpPr>
        <p:spPr>
          <a:xfrm>
            <a:off x="-152400" y="3429000"/>
            <a:ext cx="4250833" cy="43434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" name="Google Shape;145;p3"/>
          <p:cNvSpPr txBox="1"/>
          <p:nvPr>
            <p:ph type="title"/>
          </p:nvPr>
        </p:nvSpPr>
        <p:spPr>
          <a:xfrm>
            <a:off x="685800" y="155713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8A4500"/>
                </a:solidFill>
                <a:latin typeface="Overlock"/>
                <a:ea typeface="Overlock"/>
                <a:cs typeface="Overlock"/>
                <a:sym typeface="Overlock"/>
              </a:rPr>
              <a:t>Tropopause</a:t>
            </a:r>
            <a:endParaRPr>
              <a:solidFill>
                <a:srgbClr val="8A4500"/>
              </a:solidFill>
            </a:endParaRPr>
          </a:p>
        </p:txBody>
      </p:sp>
      <p:sp>
        <p:nvSpPr>
          <p:cNvPr id="146" name="Google Shape;146;p3"/>
          <p:cNvSpPr txBox="1"/>
          <p:nvPr>
            <p:ph idx="1" type="body"/>
          </p:nvPr>
        </p:nvSpPr>
        <p:spPr>
          <a:xfrm>
            <a:off x="152400" y="1298713"/>
            <a:ext cx="53340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/>
              <a:t>The tropopause is the layer closest to the surface, and it distinguished by a decrease in temperature with height.</a:t>
            </a:r>
            <a:endParaRPr/>
          </a:p>
          <a:p>
            <a:pPr indent="-285750" lvl="1" marL="74295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–"/>
            </a:pPr>
            <a:r>
              <a:rPr lang="en-US" sz="2200"/>
              <a:t>Since most solar radiation is absorbed by the Earth’s surface, temperature will be </a:t>
            </a:r>
            <a:r>
              <a:rPr b="1" lang="en-US" sz="2200"/>
              <a:t>highest</a:t>
            </a:r>
            <a:r>
              <a:rPr lang="en-US" sz="2200"/>
              <a:t> closest to the surface and decrease from there.</a:t>
            </a:r>
            <a:endParaRPr/>
          </a:p>
          <a:p>
            <a:pPr indent="-285750" lvl="1" marL="74295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–"/>
            </a:pPr>
            <a:r>
              <a:rPr lang="en-US" sz="2200"/>
              <a:t>Vertical heat (sensible and latent) and radiation fluxes work to transport energy upwards to disperse the excess energy into the atmosphere.</a:t>
            </a:r>
            <a:endParaRPr/>
          </a:p>
          <a:p>
            <a:pPr indent="-1397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/>
          </a:p>
        </p:txBody>
      </p:sp>
      <p:pic>
        <p:nvPicPr>
          <p:cNvPr descr="The Troposphere - overview | UCAR Center for Science Education" id="147" name="Google Shape;147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562600" y="1295400"/>
            <a:ext cx="3390900" cy="4521200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sp>
        <p:nvSpPr>
          <p:cNvPr id="148" name="Google Shape;148;p3"/>
          <p:cNvSpPr/>
          <p:nvPr/>
        </p:nvSpPr>
        <p:spPr>
          <a:xfrm>
            <a:off x="5486400" y="3505200"/>
            <a:ext cx="3581400" cy="2438400"/>
          </a:xfrm>
          <a:prstGeom prst="rect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4"/>
          <p:cNvSpPr/>
          <p:nvPr/>
        </p:nvSpPr>
        <p:spPr>
          <a:xfrm>
            <a:off x="4275475" y="5729361"/>
            <a:ext cx="982325" cy="976239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" name="Google Shape;154;p4"/>
          <p:cNvSpPr/>
          <p:nvPr/>
        </p:nvSpPr>
        <p:spPr>
          <a:xfrm>
            <a:off x="-152400" y="3429000"/>
            <a:ext cx="4250833" cy="43434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" name="Google Shape;155;p4"/>
          <p:cNvSpPr txBox="1"/>
          <p:nvPr>
            <p:ph type="title"/>
          </p:nvPr>
        </p:nvSpPr>
        <p:spPr>
          <a:xfrm>
            <a:off x="685800" y="3048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8A4500"/>
                </a:solidFill>
                <a:latin typeface="Overlock"/>
                <a:ea typeface="Overlock"/>
                <a:cs typeface="Overlock"/>
                <a:sym typeface="Overlock"/>
              </a:rPr>
              <a:t>Stratosphere</a:t>
            </a:r>
            <a:endParaRPr>
              <a:solidFill>
                <a:srgbClr val="8A4500"/>
              </a:solidFill>
            </a:endParaRPr>
          </a:p>
        </p:txBody>
      </p:sp>
      <p:sp>
        <p:nvSpPr>
          <p:cNvPr id="156" name="Google Shape;156;p4"/>
          <p:cNvSpPr txBox="1"/>
          <p:nvPr>
            <p:ph idx="1" type="body"/>
          </p:nvPr>
        </p:nvSpPr>
        <p:spPr>
          <a:xfrm>
            <a:off x="228600" y="1670883"/>
            <a:ext cx="44958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/>
              <a:t>The stratosphere is characterized by an increase in temperature with height, primarily due to the absorption of solar radiation by the ozone layer.</a:t>
            </a:r>
            <a:endParaRPr/>
          </a:p>
          <a:p>
            <a:pPr indent="-1397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/>
          </a:p>
        </p:txBody>
      </p:sp>
      <p:pic>
        <p:nvPicPr>
          <p:cNvPr descr="The Stratosphere - overview | UCAR Center for Science Education" id="157" name="Google Shape;157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823595" y="1524000"/>
            <a:ext cx="3634605" cy="4846140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sp>
        <p:nvSpPr>
          <p:cNvPr id="158" name="Google Shape;158;p4"/>
          <p:cNvSpPr/>
          <p:nvPr/>
        </p:nvSpPr>
        <p:spPr>
          <a:xfrm>
            <a:off x="4646552" y="2407480"/>
            <a:ext cx="3964047" cy="3098797"/>
          </a:xfrm>
          <a:prstGeom prst="rect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The Ozone Layer | UCAR Center for Science Education" id="159" name="Google Shape;159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59197" y="4112136"/>
            <a:ext cx="3634606" cy="2149962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5"/>
          <p:cNvSpPr/>
          <p:nvPr/>
        </p:nvSpPr>
        <p:spPr>
          <a:xfrm>
            <a:off x="4275475" y="5729361"/>
            <a:ext cx="982325" cy="976239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" name="Google Shape;165;p5"/>
          <p:cNvSpPr/>
          <p:nvPr/>
        </p:nvSpPr>
        <p:spPr>
          <a:xfrm>
            <a:off x="-152400" y="3429000"/>
            <a:ext cx="4250833" cy="43434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" name="Google Shape;166;p5"/>
          <p:cNvSpPr txBox="1"/>
          <p:nvPr>
            <p:ph type="title"/>
          </p:nvPr>
        </p:nvSpPr>
        <p:spPr>
          <a:xfrm>
            <a:off x="457200" y="2286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8A4500"/>
                </a:solidFill>
                <a:latin typeface="Overlock"/>
                <a:ea typeface="Overlock"/>
                <a:cs typeface="Overlock"/>
                <a:sym typeface="Overlock"/>
              </a:rPr>
              <a:t>Mesosphere and Thermosphere</a:t>
            </a:r>
            <a:endParaRPr>
              <a:solidFill>
                <a:srgbClr val="8A4500"/>
              </a:solidFill>
            </a:endParaRPr>
          </a:p>
        </p:txBody>
      </p:sp>
      <p:sp>
        <p:nvSpPr>
          <p:cNvPr id="167" name="Google Shape;167;p5"/>
          <p:cNvSpPr txBox="1"/>
          <p:nvPr>
            <p:ph idx="1" type="body"/>
          </p:nvPr>
        </p:nvSpPr>
        <p:spPr>
          <a:xfrm>
            <a:off x="152402" y="1371600"/>
            <a:ext cx="5105398" cy="48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/>
              <a:t>The mesosphere and thermosphere are the other two atmospheric layers based on temperature, with temperature </a:t>
            </a:r>
            <a:r>
              <a:rPr b="1" lang="en-US" sz="2400"/>
              <a:t>decreasing</a:t>
            </a:r>
            <a:r>
              <a:rPr lang="en-US" sz="2400"/>
              <a:t> with height through the mesosphere and increasing in the thermosphere.</a:t>
            </a:r>
            <a:endParaRPr/>
          </a:p>
          <a:p>
            <a:pPr indent="-285750" lvl="1" marL="74295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</a:pPr>
            <a:r>
              <a:rPr lang="en-US" sz="2400"/>
              <a:t>Keep in mind that heat is related to both temperature and density of air, so although temperatures are the highest in the thermosphere it is not warm there!</a:t>
            </a:r>
            <a:endParaRPr/>
          </a:p>
          <a:p>
            <a:pPr indent="-1397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/>
          </a:p>
        </p:txBody>
      </p:sp>
      <p:pic>
        <p:nvPicPr>
          <p:cNvPr descr="The Mesosphere - overview | UCAR Center for Science Education" id="168" name="Google Shape;168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562600" y="1543877"/>
            <a:ext cx="3371851" cy="4495801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sp>
        <p:nvSpPr>
          <p:cNvPr id="169" name="Google Shape;169;p5"/>
          <p:cNvSpPr/>
          <p:nvPr/>
        </p:nvSpPr>
        <p:spPr>
          <a:xfrm>
            <a:off x="5456583" y="1447800"/>
            <a:ext cx="3611217" cy="2286000"/>
          </a:xfrm>
          <a:prstGeom prst="rect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6"/>
          <p:cNvSpPr/>
          <p:nvPr/>
        </p:nvSpPr>
        <p:spPr>
          <a:xfrm>
            <a:off x="4275475" y="5729361"/>
            <a:ext cx="982325" cy="976239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" name="Google Shape;175;p6"/>
          <p:cNvSpPr/>
          <p:nvPr/>
        </p:nvSpPr>
        <p:spPr>
          <a:xfrm>
            <a:off x="-152400" y="3429000"/>
            <a:ext cx="4250833" cy="43434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" name="Google Shape;176;p6"/>
          <p:cNvSpPr txBox="1"/>
          <p:nvPr>
            <p:ph type="title"/>
          </p:nvPr>
        </p:nvSpPr>
        <p:spPr>
          <a:xfrm>
            <a:off x="685800" y="251791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8A4500"/>
                </a:solidFill>
                <a:latin typeface="Overlock"/>
                <a:ea typeface="Overlock"/>
                <a:cs typeface="Overlock"/>
                <a:sym typeface="Overlock"/>
              </a:rPr>
              <a:t>Vertical vs. Horizontal</a:t>
            </a:r>
            <a:endParaRPr>
              <a:solidFill>
                <a:srgbClr val="8A4500"/>
              </a:solidFill>
            </a:endParaRPr>
          </a:p>
        </p:txBody>
      </p:sp>
      <p:sp>
        <p:nvSpPr>
          <p:cNvPr id="177" name="Google Shape;177;p6"/>
          <p:cNvSpPr txBox="1"/>
          <p:nvPr>
            <p:ph idx="1" type="body"/>
          </p:nvPr>
        </p:nvSpPr>
        <p:spPr>
          <a:xfrm>
            <a:off x="228600" y="1371600"/>
            <a:ext cx="82296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/>
              <a:t>As you go up in the atmosphere, there is less of an influence of local-scale surface factors on temperature gradients.</a:t>
            </a:r>
            <a:endParaRPr/>
          </a:p>
          <a:p>
            <a:pPr indent="-285750" lvl="1" marL="74295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</a:pPr>
            <a:r>
              <a:rPr lang="en-US" sz="2400"/>
              <a:t>Horizontal temperature patterns become more related to the global energy balance, with a general north-south temperature gradient between the Tropics and Arctic.</a:t>
            </a:r>
            <a:endParaRPr/>
          </a:p>
          <a:p>
            <a:pPr indent="-1397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/>
          </a:p>
        </p:txBody>
      </p:sp>
      <p:pic>
        <p:nvPicPr>
          <p:cNvPr descr="Atmosphere physical structure – Homepage Julien Chimot: a journey ..." id="178" name="Google Shape;178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85800" y="4171602"/>
            <a:ext cx="3219450" cy="2418042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pic>
        <p:nvPicPr>
          <p:cNvPr id="179" name="Google Shape;179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07599" y="3873251"/>
            <a:ext cx="4250834" cy="2832349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Default Design">
  <a:themeElements>
    <a:clrScheme name="Red">
      <a:dk1>
        <a:srgbClr val="000000"/>
      </a:dk1>
      <a:lt1>
        <a:srgbClr val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Default Design">
  <a:themeElements>
    <a:clrScheme name="Red">
      <a:dk1>
        <a:srgbClr val="000000"/>
      </a:dk1>
      <a:lt1>
        <a:srgbClr val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B0DCF434B76F049A2CEA75E6A4FC781" ma:contentTypeVersion="4" ma:contentTypeDescription="Create a new document." ma:contentTypeScope="" ma:versionID="b68533a0c7837fac31e926291f5e54ce">
  <xsd:schema xmlns:xsd="http://www.w3.org/2001/XMLSchema" xmlns:xs="http://www.w3.org/2001/XMLSchema" xmlns:p="http://schemas.microsoft.com/office/2006/metadata/properties" xmlns:ns2="7678f3af-366b-4b7e-a00f-a701c5cd67ce" targetNamespace="http://schemas.microsoft.com/office/2006/metadata/properties" ma:root="true" ma:fieldsID="cd354c2ea28e86207406ae7730d28c82" ns2:_="">
    <xsd:import namespace="7678f3af-366b-4b7e-a00f-a701c5cd67c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678f3af-366b-4b7e-a00f-a701c5cd67c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61A39AC-7E47-47AB-94DB-12F41DCA685E}"/>
</file>

<file path=customXml/itemProps2.xml><?xml version="1.0" encoding="utf-8"?>
<ds:datastoreItem xmlns:ds="http://schemas.openxmlformats.org/officeDocument/2006/customXml" ds:itemID="{24B808DF-FCCF-4DA6-B323-D33B13A8A749}"/>
</file>

<file path=customXml/itemProps3.xml><?xml version="1.0" encoding="utf-8"?>
<ds:datastoreItem xmlns:ds="http://schemas.openxmlformats.org/officeDocument/2006/customXml" ds:itemID="{3DA01088-A0DD-4094-88D5-09DF5FC713DB}"/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Jolie Kavanagh</dc:creator>
  <dcterms:created xsi:type="dcterms:W3CDTF">2020-05-20T22:43:40Z</dcterms:creat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0x0101003B0DCF434B76F049A2CEA75E6A4FC781</vt:lpwstr>
  </property>
  <property fmtid="{D5CDD505-2E9C-101B-9397-08002B2CF9AE}" pid="3" name="Order">
    <vt:r8>42600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_ExtendedDescription">
    <vt:lpwstr/>
  </property>
  <property fmtid="{D5CDD505-2E9C-101B-9397-08002B2CF9AE}" pid="7" name="TriggerFlowInfo">
    <vt:lpwstr/>
  </property>
  <property fmtid="{D5CDD505-2E9C-101B-9397-08002B2CF9AE}" pid="8" name="_SourceUrl">
    <vt:lpwstr/>
  </property>
  <property fmtid="{D5CDD505-2E9C-101B-9397-08002B2CF9AE}" pid="9" name="_SharedFileIndex">
    <vt:lpwstr/>
  </property>
  <property fmtid="{D5CDD505-2E9C-101B-9397-08002B2CF9AE}" pid="10" name="ComplianceAssetId">
    <vt:lpwstr/>
  </property>
  <property fmtid="{D5CDD505-2E9C-101B-9397-08002B2CF9AE}" pid="11" name="TemplateUrl">
    <vt:lpwstr/>
  </property>
</Properties>
</file>